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B9"/>
    <a:srgbClr val="5353D5"/>
    <a:srgbClr val="7272DC"/>
    <a:srgbClr val="7979B9"/>
    <a:srgbClr val="9595C7"/>
    <a:srgbClr val="AFAFD5"/>
    <a:srgbClr val="BBBBDB"/>
    <a:srgbClr val="D0D0E6"/>
    <a:srgbClr val="EEEEF6"/>
    <a:srgbClr val="0012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5058" autoAdjust="0"/>
  </p:normalViewPr>
  <p:slideViewPr>
    <p:cSldViewPr>
      <p:cViewPr>
        <p:scale>
          <a:sx n="89" d="100"/>
          <a:sy n="89" d="100"/>
        </p:scale>
        <p:origin x="-1181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026B-546F-435F-92FE-8E31877B91A3}" type="datetimeFigureOut">
              <a:rPr lang="en-US" smtClean="0"/>
              <a:pPr/>
              <a:t>7/5/2012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CDBC-26FF-4D62-8BD6-DA4090E38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766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0C9548-DFD0-4044-883F-84B620C04202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32250-57B8-4735-ACAA-BA29CFD9D9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171AC-97B2-47B6-A116-D42F9C33D6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80ACD4-CD47-4EA6-A01F-B8D85F343F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DMM:  Delay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DMR:  Delay Measurement Reply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1DM: One-way Delay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LMM: Loss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LMR: Loss Measurement Reply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SLM: Synthetic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SLR: Synthetic Measurement Reply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37AA0-381B-451E-9191-B73606A660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FC5DD-F2EB-4B48-AA94-28D8AB6534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FFF5B-F915-453E-A332-B843127965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82F81-744F-4A06-BACC-77679021ADA8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76EB0-0BA5-44C3-90B8-ABF217F579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747DC-AA55-4206-B3BA-0463C11826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0225"/>
            <a:ext cx="5867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B9F0C3-88F7-40F4-AF4F-5D4D7D754F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01F2A-503B-46AC-8B5C-DC0E0E12D1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94B35C-8E98-437A-9273-1F47A7501E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flogo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1785" y="1228045"/>
            <a:ext cx="2542976" cy="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144855"/>
            <a:ext cx="9144000" cy="6709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5420"/>
            <a:ext cx="9144000" cy="68305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 marL="684213" indent="-342900">
              <a:spcBef>
                <a:spcPts val="0"/>
              </a:spcBef>
              <a:spcAft>
                <a:spcPts val="300"/>
              </a:spcAft>
              <a:defRPr/>
            </a:lvl2pPr>
            <a:lvl3pPr marL="974725" indent="-290513">
              <a:spcBef>
                <a:spcPts val="0"/>
              </a:spcBef>
              <a:spcAft>
                <a:spcPts val="300"/>
              </a:spcAft>
              <a:defRPr/>
            </a:lvl3pPr>
            <a:lvl4pPr marL="1255713" indent="-280988">
              <a:spcBef>
                <a:spcPts val="0"/>
              </a:spcBef>
              <a:spcAft>
                <a:spcPts val="300"/>
              </a:spcAft>
              <a:defRPr/>
            </a:lvl4pPr>
            <a:lvl5pPr marL="1598613" indent="-342900"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96752"/>
            <a:ext cx="8348450" cy="4929411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3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1825" indent="-2905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8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725" indent="-3429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4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038" indent="-3413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98613" indent="-2825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000360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chemeClr val="bg1"/>
                </a:solidFill>
              </a:rPr>
              <a:pPr algn="r"/>
              <a:t>‹#›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649" r:id="rId2"/>
    <p:sldLayoutId id="2147483650" r:id="rId3"/>
    <p:sldLayoutId id="2147483657" r:id="rId4"/>
    <p:sldLayoutId id="2147483659" r:id="rId5"/>
    <p:sldLayoutId id="2147483660" r:id="rId6"/>
    <p:sldLayoutId id="2147483654" r:id="rId7"/>
    <p:sldLayoutId id="2147483656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hyperlink" Target="http://www.metroethernetforum.org/" TargetMode="External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2097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MEF </a:t>
            </a:r>
            <a:r>
              <a:rPr lang="en-US" sz="2800" b="1" dirty="0" smtClean="0"/>
              <a:t>35: Service </a:t>
            </a:r>
            <a:r>
              <a:rPr lang="en-US" sz="2800" b="1" dirty="0" smtClean="0"/>
              <a:t>OAM Performance Monitoring </a:t>
            </a:r>
            <a:br>
              <a:rPr lang="en-US" sz="2800" b="1" dirty="0" smtClean="0"/>
            </a:br>
            <a:r>
              <a:rPr lang="en-US" sz="2800" b="1" dirty="0" smtClean="0"/>
              <a:t>Implementation Agreement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/>
              <a:t>July 2012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Introducing the </a:t>
            </a:r>
            <a:br>
              <a:rPr lang="en-US" sz="4000" dirty="0" smtClean="0"/>
            </a:br>
            <a:r>
              <a:rPr lang="en-US" sz="4000" dirty="0" smtClean="0"/>
              <a:t>Specifications of the MEF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2325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93299" y="5282183"/>
            <a:ext cx="8557404" cy="813817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rtlCol="0"/>
          <a:lstStyle/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Performance management is a critical part of a circuit’s lifecycle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MEF Service Lifecycle and SOAM</a:t>
            </a:r>
            <a:endParaRPr lang="en-US" sz="6000" b="0" dirty="0" smtClean="0">
              <a:solidFill>
                <a:schemeClr val="tx2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 t="15150"/>
          <a:stretch>
            <a:fillRect/>
          </a:stretch>
        </p:blipFill>
        <p:spPr bwMode="auto">
          <a:xfrm>
            <a:off x="823913" y="1560513"/>
            <a:ext cx="7423150" cy="3681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441450"/>
            <a:ext cx="7924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3106738" y="879475"/>
            <a:ext cx="2833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Network Management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MEF 35 Specification Section Review</a:t>
            </a:r>
          </a:p>
        </p:txBody>
      </p:sp>
      <p:sp>
        <p:nvSpPr>
          <p:cNvPr id="28674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Introducing MEF 35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The presentation is organized into the following sections: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Overview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Maintenance Entities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PM Solutions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PM Considerations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 Monitoring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Based on ITU-T Y.1731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Protocols or Performance Monitoring mechanisms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Delay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Delay Range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Inter-Frame Delay Variation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Loss Ratio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Availability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038225"/>
            <a:ext cx="8991600" cy="3824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2198688" y="4359275"/>
            <a:ext cx="1096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 1 Domain</a:t>
            </a:r>
          </a:p>
        </p:txBody>
      </p:sp>
      <p:sp>
        <p:nvSpPr>
          <p:cNvPr id="31747" name="Line 15"/>
          <p:cNvSpPr>
            <a:spLocks noChangeShapeType="1"/>
          </p:cNvSpPr>
          <p:nvPr/>
        </p:nvSpPr>
        <p:spPr bwMode="auto">
          <a:xfrm>
            <a:off x="1482725" y="2706688"/>
            <a:ext cx="6102350" cy="0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48" name="Line 16"/>
          <p:cNvSpPr>
            <a:spLocks noChangeShapeType="1"/>
          </p:cNvSpPr>
          <p:nvPr/>
        </p:nvSpPr>
        <p:spPr bwMode="auto">
          <a:xfrm>
            <a:off x="2133600" y="3978275"/>
            <a:ext cx="47053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49" name="Line 17"/>
          <p:cNvSpPr>
            <a:spLocks noChangeShapeType="1"/>
          </p:cNvSpPr>
          <p:nvPr/>
        </p:nvSpPr>
        <p:spPr bwMode="auto">
          <a:xfrm flipV="1">
            <a:off x="2124075" y="4267200"/>
            <a:ext cx="1868488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50" name="Line 18"/>
          <p:cNvSpPr>
            <a:spLocks noChangeShapeType="1"/>
          </p:cNvSpPr>
          <p:nvPr/>
        </p:nvSpPr>
        <p:spPr bwMode="auto">
          <a:xfrm>
            <a:off x="5262563" y="4267200"/>
            <a:ext cx="16097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51" name="Text Box 19"/>
          <p:cNvSpPr txBox="1">
            <a:spLocks noChangeArrowheads="1"/>
          </p:cNvSpPr>
          <p:nvPr/>
        </p:nvSpPr>
        <p:spPr bwMode="auto">
          <a:xfrm>
            <a:off x="3846513" y="2224088"/>
            <a:ext cx="20955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 Domain</a:t>
            </a:r>
          </a:p>
        </p:txBody>
      </p:sp>
      <p:sp>
        <p:nvSpPr>
          <p:cNvPr id="31752" name="Text Box 20"/>
          <p:cNvSpPr txBox="1">
            <a:spLocks noChangeArrowheads="1"/>
          </p:cNvSpPr>
          <p:nvPr/>
        </p:nvSpPr>
        <p:spPr bwMode="auto">
          <a:xfrm>
            <a:off x="-3175" y="374491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Provider Domain</a:t>
            </a:r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5476875" y="4359275"/>
            <a:ext cx="1287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 2 Domain</a:t>
            </a:r>
          </a:p>
        </p:txBody>
      </p:sp>
      <p:sp>
        <p:nvSpPr>
          <p:cNvPr id="31754" name="Text Box 66"/>
          <p:cNvSpPr txBox="1">
            <a:spLocks noChangeArrowheads="1"/>
          </p:cNvSpPr>
          <p:nvPr/>
        </p:nvSpPr>
        <p:spPr bwMode="auto">
          <a:xfrm>
            <a:off x="1011238" y="1096963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</a:t>
            </a:r>
          </a:p>
        </p:txBody>
      </p:sp>
      <p:sp>
        <p:nvSpPr>
          <p:cNvPr id="31755" name="Text Box 67"/>
          <p:cNvSpPr txBox="1">
            <a:spLocks noChangeArrowheads="1"/>
          </p:cNvSpPr>
          <p:nvPr/>
        </p:nvSpPr>
        <p:spPr bwMode="auto">
          <a:xfrm>
            <a:off x="7427913" y="1096963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</a:t>
            </a:r>
          </a:p>
        </p:txBody>
      </p:sp>
      <p:sp>
        <p:nvSpPr>
          <p:cNvPr id="31756" name="Text Box 68"/>
          <p:cNvSpPr txBox="1">
            <a:spLocks noChangeArrowheads="1"/>
          </p:cNvSpPr>
          <p:nvPr/>
        </p:nvSpPr>
        <p:spPr bwMode="auto">
          <a:xfrm>
            <a:off x="3854450" y="1096963"/>
            <a:ext cx="179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Service Provider</a:t>
            </a:r>
          </a:p>
        </p:txBody>
      </p:sp>
      <p:sp>
        <p:nvSpPr>
          <p:cNvPr id="31757" name="Rectangle 70"/>
          <p:cNvSpPr>
            <a:spLocks noChangeArrowheads="1"/>
          </p:cNvSpPr>
          <p:nvPr/>
        </p:nvSpPr>
        <p:spPr bwMode="auto">
          <a:xfrm>
            <a:off x="7589838" y="2630488"/>
            <a:ext cx="149225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58" name="AutoShape 73"/>
          <p:cNvSpPr>
            <a:spLocks noChangeArrowheads="1"/>
          </p:cNvSpPr>
          <p:nvPr/>
        </p:nvSpPr>
        <p:spPr bwMode="auto">
          <a:xfrm>
            <a:off x="2022475" y="2630488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59" name="AutoShape 74"/>
          <p:cNvSpPr>
            <a:spLocks noChangeArrowheads="1"/>
          </p:cNvSpPr>
          <p:nvPr/>
        </p:nvSpPr>
        <p:spPr bwMode="auto">
          <a:xfrm>
            <a:off x="6896100" y="2603500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0" name="AutoShape 75"/>
          <p:cNvSpPr>
            <a:spLocks noChangeArrowheads="1"/>
          </p:cNvSpPr>
          <p:nvPr/>
        </p:nvSpPr>
        <p:spPr bwMode="auto">
          <a:xfrm>
            <a:off x="1270000" y="2660650"/>
            <a:ext cx="212725" cy="176213"/>
          </a:xfrm>
          <a:prstGeom prst="flowChartMerg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1" name="AutoShape 76"/>
          <p:cNvSpPr>
            <a:spLocks noChangeArrowheads="1"/>
          </p:cNvSpPr>
          <p:nvPr/>
        </p:nvSpPr>
        <p:spPr bwMode="auto">
          <a:xfrm>
            <a:off x="1931988" y="3905250"/>
            <a:ext cx="231775" cy="209550"/>
          </a:xfrm>
          <a:prstGeom prst="flowChartMerg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2" name="AutoShape 77"/>
          <p:cNvSpPr>
            <a:spLocks noChangeArrowheads="1"/>
          </p:cNvSpPr>
          <p:nvPr/>
        </p:nvSpPr>
        <p:spPr bwMode="auto">
          <a:xfrm>
            <a:off x="3924300" y="3879850"/>
            <a:ext cx="185738" cy="206375"/>
          </a:xfrm>
          <a:prstGeom prst="flowChartConnector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3" name="AutoShape 78"/>
          <p:cNvSpPr>
            <a:spLocks noChangeArrowheads="1"/>
          </p:cNvSpPr>
          <p:nvPr/>
        </p:nvSpPr>
        <p:spPr bwMode="auto">
          <a:xfrm>
            <a:off x="5078413" y="3875088"/>
            <a:ext cx="185737" cy="206375"/>
          </a:xfrm>
          <a:prstGeom prst="flowChartConnector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4" name="AutoShape 79"/>
          <p:cNvSpPr>
            <a:spLocks noChangeArrowheads="1"/>
          </p:cNvSpPr>
          <p:nvPr/>
        </p:nvSpPr>
        <p:spPr bwMode="auto">
          <a:xfrm>
            <a:off x="6819900" y="3902075"/>
            <a:ext cx="233363" cy="209550"/>
          </a:xfrm>
          <a:prstGeom prst="flowChartMerg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5" name="AutoShape 80"/>
          <p:cNvSpPr>
            <a:spLocks noChangeArrowheads="1"/>
          </p:cNvSpPr>
          <p:nvPr/>
        </p:nvSpPr>
        <p:spPr bwMode="auto">
          <a:xfrm>
            <a:off x="1946275" y="4210050"/>
            <a:ext cx="211138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6" name="AutoShape 81"/>
          <p:cNvSpPr>
            <a:spLocks noChangeArrowheads="1"/>
          </p:cNvSpPr>
          <p:nvPr/>
        </p:nvSpPr>
        <p:spPr bwMode="auto">
          <a:xfrm>
            <a:off x="3937000" y="4206875"/>
            <a:ext cx="211138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7" name="AutoShape 84"/>
          <p:cNvSpPr>
            <a:spLocks noChangeArrowheads="1"/>
          </p:cNvSpPr>
          <p:nvPr/>
        </p:nvSpPr>
        <p:spPr bwMode="auto">
          <a:xfrm>
            <a:off x="5094288" y="4213225"/>
            <a:ext cx="211137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8" name="AutoShape 85"/>
          <p:cNvSpPr>
            <a:spLocks noChangeArrowheads="1"/>
          </p:cNvSpPr>
          <p:nvPr/>
        </p:nvSpPr>
        <p:spPr bwMode="auto">
          <a:xfrm>
            <a:off x="6808788" y="4213225"/>
            <a:ext cx="211137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28753" name="Rectangle 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Hierarchical OAM Domains</a:t>
            </a:r>
          </a:p>
        </p:txBody>
      </p:sp>
      <p:sp>
        <p:nvSpPr>
          <p:cNvPr id="31770" name="Rectangle 92"/>
          <p:cNvSpPr>
            <a:spLocks noChangeArrowheads="1"/>
          </p:cNvSpPr>
          <p:nvPr/>
        </p:nvSpPr>
        <p:spPr bwMode="auto">
          <a:xfrm>
            <a:off x="590550" y="5029200"/>
            <a:ext cx="8023225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Hierarchical maintenance domains bind OAM flows &amp; OAM responsibilities</a:t>
            </a:r>
          </a:p>
        </p:txBody>
      </p:sp>
      <p:pic>
        <p:nvPicPr>
          <p:cNvPr id="31771" name="Picture 105" descr="Network"/>
          <p:cNvPicPr>
            <a:picLocks noChangeAspect="1" noChangeArrowheads="1"/>
          </p:cNvPicPr>
          <p:nvPr/>
        </p:nvPicPr>
        <p:blipFill>
          <a:blip r:embed="rId3" cstate="print"/>
          <a:srcRect l="1486"/>
          <a:stretch>
            <a:fillRect/>
          </a:stretch>
        </p:blipFill>
        <p:spPr bwMode="auto">
          <a:xfrm>
            <a:off x="152400" y="1765300"/>
            <a:ext cx="8763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7712075" y="1438275"/>
            <a:ext cx="533400" cy="958850"/>
            <a:chOff x="4840" y="1010"/>
            <a:chExt cx="336" cy="604"/>
          </a:xfrm>
        </p:grpSpPr>
        <p:sp>
          <p:nvSpPr>
            <p:cNvPr id="31798" name="Rectangle 55"/>
            <p:cNvSpPr>
              <a:spLocks noChangeArrowheads="1"/>
            </p:cNvSpPr>
            <p:nvPr/>
          </p:nvSpPr>
          <p:spPr bwMode="auto">
            <a:xfrm>
              <a:off x="4840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dirty="0">
                  <a:latin typeface="Calibri" pitchFamily="34" charset="0"/>
                </a:rPr>
                <a:t>UNI</a:t>
              </a:r>
            </a:p>
          </p:txBody>
        </p:sp>
        <p:sp>
          <p:nvSpPr>
            <p:cNvPr id="31799" name="Line 108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300163" y="1471613"/>
            <a:ext cx="533400" cy="958850"/>
            <a:chOff x="4840" y="1010"/>
            <a:chExt cx="336" cy="604"/>
          </a:xfrm>
        </p:grpSpPr>
        <p:sp>
          <p:nvSpPr>
            <p:cNvPr id="31796" name="Rectangle 55"/>
            <p:cNvSpPr>
              <a:spLocks noChangeArrowheads="1"/>
            </p:cNvSpPr>
            <p:nvPr/>
          </p:nvSpPr>
          <p:spPr bwMode="auto">
            <a:xfrm>
              <a:off x="4840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dirty="0">
                  <a:latin typeface="Calibri" pitchFamily="34" charset="0"/>
                </a:rPr>
                <a:t>UNI</a:t>
              </a:r>
            </a:p>
          </p:txBody>
        </p:sp>
        <p:sp>
          <p:nvSpPr>
            <p:cNvPr id="31797" name="Line 111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74" name="Rectangle 55"/>
          <p:cNvSpPr>
            <a:spLocks noChangeArrowheads="1"/>
          </p:cNvSpPr>
          <p:nvPr/>
        </p:nvSpPr>
        <p:spPr bwMode="auto">
          <a:xfrm>
            <a:off x="4379913" y="145097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ENNI</a:t>
            </a:r>
          </a:p>
        </p:txBody>
      </p:sp>
      <p:sp>
        <p:nvSpPr>
          <p:cNvPr id="31775" name="Line 113"/>
          <p:cNvSpPr>
            <a:spLocks noChangeShapeType="1"/>
          </p:cNvSpPr>
          <p:nvPr/>
        </p:nvSpPr>
        <p:spPr bwMode="auto">
          <a:xfrm flipV="1">
            <a:off x="4670425" y="1733550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6" name="Text Box 114"/>
          <p:cNvSpPr txBox="1">
            <a:spLocks noChangeArrowheads="1"/>
          </p:cNvSpPr>
          <p:nvPr/>
        </p:nvSpPr>
        <p:spPr bwMode="auto">
          <a:xfrm>
            <a:off x="663575" y="1997075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00"/>
                </a:solidFill>
                <a:latin typeface="Calibri" pitchFamily="34" charset="0"/>
              </a:rPr>
              <a:t>CPE</a:t>
            </a:r>
          </a:p>
        </p:txBody>
      </p:sp>
      <p:sp>
        <p:nvSpPr>
          <p:cNvPr id="31777" name="Text Box 115"/>
          <p:cNvSpPr txBox="1">
            <a:spLocks noChangeArrowheads="1"/>
          </p:cNvSpPr>
          <p:nvPr/>
        </p:nvSpPr>
        <p:spPr bwMode="auto">
          <a:xfrm>
            <a:off x="8197850" y="1997075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00"/>
                </a:solidFill>
                <a:latin typeface="Calibri" pitchFamily="34" charset="0"/>
              </a:rPr>
              <a:t>CPE</a:t>
            </a:r>
          </a:p>
        </p:txBody>
      </p:sp>
      <p:sp>
        <p:nvSpPr>
          <p:cNvPr id="31778" name="Text Box 116"/>
          <p:cNvSpPr txBox="1">
            <a:spLocks noChangeArrowheads="1"/>
          </p:cNvSpPr>
          <p:nvPr/>
        </p:nvSpPr>
        <p:spPr bwMode="auto">
          <a:xfrm>
            <a:off x="2613025" y="1933575"/>
            <a:ext cx="1763713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CC3300"/>
                </a:solidFill>
                <a:latin typeface="Calibri" pitchFamily="34" charset="0"/>
              </a:rPr>
              <a:t>Operator 1 Network</a:t>
            </a:r>
          </a:p>
        </p:txBody>
      </p:sp>
      <p:sp>
        <p:nvSpPr>
          <p:cNvPr id="31779" name="Text Box 117"/>
          <p:cNvSpPr txBox="1">
            <a:spLocks noChangeArrowheads="1"/>
          </p:cNvSpPr>
          <p:nvPr/>
        </p:nvSpPr>
        <p:spPr bwMode="auto">
          <a:xfrm>
            <a:off x="4937125" y="1933575"/>
            <a:ext cx="1763713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990033"/>
                </a:solidFill>
                <a:latin typeface="Calibri" pitchFamily="34" charset="0"/>
              </a:rPr>
              <a:t>Operator 2 Network</a:t>
            </a:r>
          </a:p>
        </p:txBody>
      </p:sp>
      <p:sp>
        <p:nvSpPr>
          <p:cNvPr id="31780" name="Rectangle 118"/>
          <p:cNvSpPr>
            <a:spLocks noChangeArrowheads="1"/>
          </p:cNvSpPr>
          <p:nvPr/>
        </p:nvSpPr>
        <p:spPr bwMode="auto">
          <a:xfrm>
            <a:off x="1550988" y="1989138"/>
            <a:ext cx="51276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NID</a:t>
            </a:r>
          </a:p>
        </p:txBody>
      </p:sp>
      <p:sp>
        <p:nvSpPr>
          <p:cNvPr id="31781" name="Rectangle 119"/>
          <p:cNvSpPr>
            <a:spLocks noChangeArrowheads="1"/>
          </p:cNvSpPr>
          <p:nvPr/>
        </p:nvSpPr>
        <p:spPr bwMode="auto">
          <a:xfrm>
            <a:off x="7321550" y="1962150"/>
            <a:ext cx="5127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NID</a:t>
            </a:r>
          </a:p>
        </p:txBody>
      </p:sp>
      <p:sp>
        <p:nvSpPr>
          <p:cNvPr id="31782" name="Line 14"/>
          <p:cNvSpPr>
            <a:spLocks noChangeShapeType="1"/>
          </p:cNvSpPr>
          <p:nvPr/>
        </p:nvSpPr>
        <p:spPr bwMode="auto">
          <a:xfrm>
            <a:off x="906463" y="2603500"/>
            <a:ext cx="74676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83" name="Text Box 23"/>
          <p:cNvSpPr txBox="1">
            <a:spLocks noChangeArrowheads="1"/>
          </p:cNvSpPr>
          <p:nvPr/>
        </p:nvSpPr>
        <p:spPr bwMode="auto">
          <a:xfrm>
            <a:off x="3629025" y="2660650"/>
            <a:ext cx="2093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Ethernet Virtual Connection</a:t>
            </a:r>
          </a:p>
        </p:txBody>
      </p:sp>
      <p:sp>
        <p:nvSpPr>
          <p:cNvPr id="31784" name="Line 15"/>
          <p:cNvSpPr>
            <a:spLocks noChangeShapeType="1"/>
          </p:cNvSpPr>
          <p:nvPr/>
        </p:nvSpPr>
        <p:spPr bwMode="auto">
          <a:xfrm>
            <a:off x="1406525" y="3378200"/>
            <a:ext cx="6764338" cy="0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85" name="Text Box 19"/>
          <p:cNvSpPr txBox="1">
            <a:spLocks noChangeArrowheads="1"/>
          </p:cNvSpPr>
          <p:nvPr/>
        </p:nvSpPr>
        <p:spPr bwMode="auto">
          <a:xfrm>
            <a:off x="111125" y="3173413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 Domain</a:t>
            </a:r>
          </a:p>
        </p:txBody>
      </p:sp>
      <p:sp>
        <p:nvSpPr>
          <p:cNvPr id="31786" name="Rectangle 70"/>
          <p:cNvSpPr>
            <a:spLocks noChangeArrowheads="1"/>
          </p:cNvSpPr>
          <p:nvPr/>
        </p:nvSpPr>
        <p:spPr bwMode="auto">
          <a:xfrm>
            <a:off x="8170863" y="3302000"/>
            <a:ext cx="149225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7" name="AutoShape 73"/>
          <p:cNvSpPr>
            <a:spLocks noChangeArrowheads="1"/>
          </p:cNvSpPr>
          <p:nvPr/>
        </p:nvSpPr>
        <p:spPr bwMode="auto">
          <a:xfrm>
            <a:off x="1946275" y="3302000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8" name="AutoShape 74"/>
          <p:cNvSpPr>
            <a:spLocks noChangeArrowheads="1"/>
          </p:cNvSpPr>
          <p:nvPr/>
        </p:nvSpPr>
        <p:spPr bwMode="auto">
          <a:xfrm>
            <a:off x="6819900" y="3275013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9" name="AutoShape 75"/>
          <p:cNvSpPr>
            <a:spLocks noChangeArrowheads="1"/>
          </p:cNvSpPr>
          <p:nvPr/>
        </p:nvSpPr>
        <p:spPr bwMode="auto">
          <a:xfrm>
            <a:off x="1193800" y="3302000"/>
            <a:ext cx="212725" cy="176213"/>
          </a:xfrm>
          <a:prstGeom prst="flowChartMerg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90" name="Line 9"/>
          <p:cNvSpPr>
            <a:spLocks noChangeShapeType="1"/>
          </p:cNvSpPr>
          <p:nvPr/>
        </p:nvSpPr>
        <p:spPr bwMode="auto">
          <a:xfrm>
            <a:off x="1270000" y="2528888"/>
            <a:ext cx="301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1" name="Line 10"/>
          <p:cNvSpPr>
            <a:spLocks noChangeShapeType="1"/>
          </p:cNvSpPr>
          <p:nvPr/>
        </p:nvSpPr>
        <p:spPr bwMode="auto">
          <a:xfrm>
            <a:off x="2022475" y="2528888"/>
            <a:ext cx="26988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2" name="Line 11"/>
          <p:cNvSpPr>
            <a:spLocks noChangeShapeType="1"/>
          </p:cNvSpPr>
          <p:nvPr/>
        </p:nvSpPr>
        <p:spPr bwMode="auto">
          <a:xfrm>
            <a:off x="4041775" y="2528888"/>
            <a:ext cx="47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3" name="Line 12"/>
          <p:cNvSpPr>
            <a:spLocks noChangeShapeType="1"/>
          </p:cNvSpPr>
          <p:nvPr/>
        </p:nvSpPr>
        <p:spPr bwMode="auto">
          <a:xfrm>
            <a:off x="5170488" y="2528888"/>
            <a:ext cx="9525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4" name="Line 13"/>
          <p:cNvSpPr>
            <a:spLocks noChangeShapeType="1"/>
          </p:cNvSpPr>
          <p:nvPr/>
        </p:nvSpPr>
        <p:spPr bwMode="auto">
          <a:xfrm>
            <a:off x="6896100" y="2528888"/>
            <a:ext cx="174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5" name="Line 14"/>
          <p:cNvSpPr>
            <a:spLocks noChangeShapeType="1"/>
          </p:cNvSpPr>
          <p:nvPr/>
        </p:nvSpPr>
        <p:spPr bwMode="auto">
          <a:xfrm>
            <a:off x="8245475" y="2030413"/>
            <a:ext cx="0" cy="2117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Terminology and Concepts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1112838"/>
            <a:ext cx="8153400" cy="457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MEF 35 builds upon MEF 17 and MEF 30 defined SOAM components including: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Maintenance Entity (ME)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Maintenance Entity Group (MEG)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End Point (MEP)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Intermediate Point (MIP)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Level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Class of Service (CoS)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MEF 30 and MEF 35 are based on terminology found in ITU Y.1731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Default MEG Level Usage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4908550"/>
            <a:ext cx="8153400" cy="1263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This is the complete set of default MEG levels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Not all MEG levels are required in every application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838200"/>
            <a:ext cx="8215313" cy="3505200"/>
            <a:chOff x="700088" y="838200"/>
            <a:chExt cx="8215312" cy="3505200"/>
          </a:xfrm>
        </p:grpSpPr>
        <p:sp>
          <p:nvSpPr>
            <p:cNvPr id="2" name="Rectangle 1"/>
            <p:cNvSpPr/>
            <p:nvPr/>
          </p:nvSpPr>
          <p:spPr>
            <a:xfrm>
              <a:off x="700088" y="838200"/>
              <a:ext cx="8215312" cy="350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914400"/>
              <a:ext cx="718026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Box 4"/>
            <p:cNvSpPr txBox="1">
              <a:spLocks noChangeArrowheads="1"/>
            </p:cNvSpPr>
            <p:nvPr/>
          </p:nvSpPr>
          <p:spPr bwMode="auto">
            <a:xfrm>
              <a:off x="700088" y="1435100"/>
              <a:ext cx="1371600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sng" dirty="0">
                  <a:latin typeface="Calibri" pitchFamily="34" charset="0"/>
                </a:rPr>
                <a:t>Default MEG Level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  <a:p>
              <a:pPr algn="ctr"/>
              <a:r>
                <a:rPr lang="en-US" dirty="0">
                  <a:solidFill>
                    <a:srgbClr val="800080"/>
                  </a:solidFill>
                  <a:latin typeface="Calibri" pitchFamily="34" charset="0"/>
                </a:rPr>
                <a:t>4</a:t>
              </a:r>
            </a:p>
            <a:p>
              <a:pPr algn="ctr"/>
              <a:r>
                <a:rPr lang="en-US" dirty="0">
                  <a:solidFill>
                    <a:srgbClr val="666633"/>
                  </a:solidFill>
                  <a:latin typeface="Calibri" pitchFamily="34" charset="0"/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FF9933"/>
                  </a:solidFill>
                  <a:latin typeface="Calibri" pitchFamily="34" charset="0"/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00808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847" name="TextBox 5"/>
            <p:cNvSpPr txBox="1">
              <a:spLocks noChangeArrowheads="1"/>
            </p:cNvSpPr>
            <p:nvPr/>
          </p:nvSpPr>
          <p:spPr bwMode="auto">
            <a:xfrm>
              <a:off x="1497013" y="1897063"/>
              <a:ext cx="5953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 pitchFamily="34" charset="0"/>
                </a:rPr>
                <a:t>……</a:t>
              </a:r>
            </a:p>
          </p:txBody>
        </p:sp>
        <p:sp>
          <p:nvSpPr>
            <p:cNvPr id="35848" name="TextBox 6"/>
            <p:cNvSpPr txBox="1">
              <a:spLocks noChangeArrowheads="1"/>
            </p:cNvSpPr>
            <p:nvPr/>
          </p:nvSpPr>
          <p:spPr bwMode="auto">
            <a:xfrm>
              <a:off x="1482725" y="2114550"/>
              <a:ext cx="10064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Calibri" pitchFamily="34" charset="0"/>
                </a:rPr>
                <a:t>…………</a:t>
              </a:r>
            </a:p>
          </p:txBody>
        </p:sp>
        <p:sp>
          <p:nvSpPr>
            <p:cNvPr id="35849" name="TextBox 7"/>
            <p:cNvSpPr txBox="1">
              <a:spLocks noChangeArrowheads="1"/>
            </p:cNvSpPr>
            <p:nvPr/>
          </p:nvSpPr>
          <p:spPr bwMode="auto">
            <a:xfrm>
              <a:off x="1482725" y="23463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0" name="TextBox 8"/>
            <p:cNvSpPr txBox="1">
              <a:spLocks noChangeArrowheads="1"/>
            </p:cNvSpPr>
            <p:nvPr/>
          </p:nvSpPr>
          <p:spPr bwMode="auto">
            <a:xfrm>
              <a:off x="1482725" y="26003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33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1" name="TextBox 9"/>
            <p:cNvSpPr txBox="1">
              <a:spLocks noChangeArrowheads="1"/>
            </p:cNvSpPr>
            <p:nvPr/>
          </p:nvSpPr>
          <p:spPr bwMode="auto">
            <a:xfrm>
              <a:off x="1482725" y="28670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9933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2" name="TextBox 10"/>
            <p:cNvSpPr txBox="1">
              <a:spLocks noChangeArrowheads="1"/>
            </p:cNvSpPr>
            <p:nvPr/>
          </p:nvSpPr>
          <p:spPr bwMode="auto">
            <a:xfrm>
              <a:off x="1482725" y="3121025"/>
              <a:ext cx="10318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80"/>
                  </a:solidFill>
                  <a:latin typeface="Calibri" pitchFamily="34" charset="0"/>
                </a:rPr>
                <a:t>.…….…..</a:t>
              </a:r>
            </a:p>
          </p:txBody>
        </p:sp>
        <p:sp>
          <p:nvSpPr>
            <p:cNvPr id="35853" name="TextBox 11"/>
            <p:cNvSpPr txBox="1">
              <a:spLocks noChangeArrowheads="1"/>
            </p:cNvSpPr>
            <p:nvPr/>
          </p:nvSpPr>
          <p:spPr bwMode="auto">
            <a:xfrm>
              <a:off x="2932113" y="3100388"/>
              <a:ext cx="18573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. . . . . . . . . . . . . . .</a:t>
              </a:r>
            </a:p>
          </p:txBody>
        </p:sp>
        <p:sp>
          <p:nvSpPr>
            <p:cNvPr id="35854" name="TextBox 12"/>
            <p:cNvSpPr txBox="1">
              <a:spLocks noChangeArrowheads="1"/>
            </p:cNvSpPr>
            <p:nvPr/>
          </p:nvSpPr>
          <p:spPr bwMode="auto">
            <a:xfrm>
              <a:off x="5827713" y="3122613"/>
              <a:ext cx="18573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. . . . . . . . . . . . . .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Maintenance Entity Groups (MEGs)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6375" y="928688"/>
          <a:ext cx="8686800" cy="512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6"/>
                <a:gridCol w="4226943"/>
                <a:gridCol w="1293962"/>
                <a:gridCol w="1302589"/>
              </a:tblGrid>
              <a:tr h="9144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MEG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Suggested</a:t>
                      </a:r>
                      <a:r>
                        <a:rPr lang="en-US" sz="1800" baseline="0" dirty="0" smtClean="0"/>
                        <a:t> Use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Default Direction for MEPs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Default</a:t>
                      </a:r>
                      <a:r>
                        <a:rPr lang="en-US" sz="1800" baseline="0" dirty="0" smtClean="0"/>
                        <a:t> MEG Level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Subscriber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Subscriber monitoring of an Ethernet service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or 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Test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isolation of subscriber reported problems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EVC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provided service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Service Provider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Service Provider network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Operator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Operator monitoring of their portion of a network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23" marB="45723"/>
                </a:tc>
              </a:tr>
              <a:tr h="37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a UNI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ENNI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Operators' monitoring of an ENNI 	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400"/>
            <a:ext cx="8991600" cy="381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MEP Terminology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4800600"/>
            <a:ext cx="8153400" cy="1371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Up MEPs are positioned toward the MAC Relay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Processes the OAM traffic that comes through the MAC Relay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Down MEPs are positioned toward the LAN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Processes traffic that enters the Switch from the LAN</a:t>
            </a:r>
            <a:endParaRPr lang="en-US" dirty="0"/>
          </a:p>
        </p:txBody>
      </p:sp>
      <p:sp>
        <p:nvSpPr>
          <p:cNvPr id="39940" name="Line 146"/>
          <p:cNvSpPr>
            <a:spLocks noChangeShapeType="1"/>
          </p:cNvSpPr>
          <p:nvPr/>
        </p:nvSpPr>
        <p:spPr bwMode="auto">
          <a:xfrm>
            <a:off x="2082800" y="996950"/>
            <a:ext cx="0" cy="32448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1" name="Line 147"/>
          <p:cNvSpPr>
            <a:spLocks noChangeShapeType="1"/>
          </p:cNvSpPr>
          <p:nvPr/>
        </p:nvSpPr>
        <p:spPr bwMode="auto">
          <a:xfrm>
            <a:off x="6710363" y="996950"/>
            <a:ext cx="0" cy="32448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2" name="Line 148"/>
          <p:cNvSpPr>
            <a:spLocks noChangeShapeType="1"/>
          </p:cNvSpPr>
          <p:nvPr/>
        </p:nvSpPr>
        <p:spPr bwMode="auto">
          <a:xfrm>
            <a:off x="2081213" y="990600"/>
            <a:ext cx="4632325" cy="1270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3" name="Line 150"/>
          <p:cNvSpPr>
            <a:spLocks noChangeShapeType="1"/>
          </p:cNvSpPr>
          <p:nvPr/>
        </p:nvSpPr>
        <p:spPr bwMode="auto">
          <a:xfrm>
            <a:off x="2081213" y="4214813"/>
            <a:ext cx="1419225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4" name="Line 151"/>
          <p:cNvSpPr>
            <a:spLocks noChangeShapeType="1"/>
          </p:cNvSpPr>
          <p:nvPr/>
        </p:nvSpPr>
        <p:spPr bwMode="auto">
          <a:xfrm>
            <a:off x="5297488" y="4222750"/>
            <a:ext cx="1419225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5" name="Line 152"/>
          <p:cNvSpPr>
            <a:spLocks noChangeShapeType="1"/>
          </p:cNvSpPr>
          <p:nvPr/>
        </p:nvSpPr>
        <p:spPr bwMode="auto">
          <a:xfrm flipV="1">
            <a:off x="3476625" y="3121025"/>
            <a:ext cx="0" cy="1093788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6" name="Line 153"/>
          <p:cNvSpPr>
            <a:spLocks noChangeShapeType="1"/>
          </p:cNvSpPr>
          <p:nvPr/>
        </p:nvSpPr>
        <p:spPr bwMode="auto">
          <a:xfrm flipV="1">
            <a:off x="5289550" y="3117850"/>
            <a:ext cx="0" cy="1093788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7" name="Line 154"/>
          <p:cNvSpPr>
            <a:spLocks noChangeShapeType="1"/>
          </p:cNvSpPr>
          <p:nvPr/>
        </p:nvSpPr>
        <p:spPr bwMode="auto">
          <a:xfrm>
            <a:off x="3476625" y="3108325"/>
            <a:ext cx="1804988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8" name="Line 155"/>
          <p:cNvSpPr>
            <a:spLocks noChangeShapeType="1"/>
          </p:cNvSpPr>
          <p:nvPr/>
        </p:nvSpPr>
        <p:spPr bwMode="auto">
          <a:xfrm>
            <a:off x="2081213" y="990600"/>
            <a:ext cx="1395412" cy="210661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9" name="Line 156"/>
          <p:cNvSpPr>
            <a:spLocks noChangeShapeType="1"/>
          </p:cNvSpPr>
          <p:nvPr/>
        </p:nvSpPr>
        <p:spPr bwMode="auto">
          <a:xfrm flipV="1">
            <a:off x="5294313" y="990600"/>
            <a:ext cx="1406525" cy="21177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0" name="Text Box 157"/>
          <p:cNvSpPr txBox="1">
            <a:spLocks noChangeArrowheads="1"/>
          </p:cNvSpPr>
          <p:nvPr/>
        </p:nvSpPr>
        <p:spPr bwMode="auto">
          <a:xfrm>
            <a:off x="2189163" y="3421063"/>
            <a:ext cx="1179512" cy="2762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Filtering</a:t>
            </a:r>
          </a:p>
        </p:txBody>
      </p:sp>
      <p:sp>
        <p:nvSpPr>
          <p:cNvPr id="39951" name="Text Box 158"/>
          <p:cNvSpPr txBox="1">
            <a:spLocks noChangeArrowheads="1"/>
          </p:cNvSpPr>
          <p:nvPr/>
        </p:nvSpPr>
        <p:spPr bwMode="auto">
          <a:xfrm>
            <a:off x="5434013" y="3421063"/>
            <a:ext cx="1179512" cy="2762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Filtering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2" name="Text Box 159"/>
          <p:cNvSpPr txBox="1">
            <a:spLocks noChangeArrowheads="1"/>
          </p:cNvSpPr>
          <p:nvPr/>
        </p:nvSpPr>
        <p:spPr bwMode="auto">
          <a:xfrm>
            <a:off x="3849688" y="1685925"/>
            <a:ext cx="1179512" cy="46196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Frame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Filtering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3" name="Line 160"/>
          <p:cNvSpPr>
            <a:spLocks noChangeShapeType="1"/>
          </p:cNvSpPr>
          <p:nvPr/>
        </p:nvSpPr>
        <p:spPr bwMode="auto">
          <a:xfrm flipV="1">
            <a:off x="2586038" y="3722688"/>
            <a:ext cx="0" cy="9620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4" name="Line 163"/>
          <p:cNvSpPr>
            <a:spLocks noChangeShapeType="1"/>
          </p:cNvSpPr>
          <p:nvPr/>
        </p:nvSpPr>
        <p:spPr bwMode="auto">
          <a:xfrm>
            <a:off x="6096000" y="3722688"/>
            <a:ext cx="0" cy="7810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5" name="Line 164"/>
          <p:cNvSpPr>
            <a:spLocks noChangeShapeType="1"/>
          </p:cNvSpPr>
          <p:nvPr/>
        </p:nvSpPr>
        <p:spPr bwMode="auto">
          <a:xfrm flipV="1">
            <a:off x="6019800" y="3656013"/>
            <a:ext cx="0" cy="817562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6" name="Line 167"/>
          <p:cNvSpPr>
            <a:spLocks noChangeShapeType="1"/>
          </p:cNvSpPr>
          <p:nvPr/>
        </p:nvSpPr>
        <p:spPr bwMode="auto">
          <a:xfrm>
            <a:off x="2851150" y="3709988"/>
            <a:ext cx="0" cy="9747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7" name="Text Box 168"/>
          <p:cNvSpPr txBox="1">
            <a:spLocks noChangeArrowheads="1"/>
          </p:cNvSpPr>
          <p:nvPr/>
        </p:nvSpPr>
        <p:spPr bwMode="auto">
          <a:xfrm>
            <a:off x="1395413" y="4335463"/>
            <a:ext cx="938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8" name="Text Box 169"/>
          <p:cNvSpPr txBox="1">
            <a:spLocks noChangeArrowheads="1"/>
          </p:cNvSpPr>
          <p:nvPr/>
        </p:nvSpPr>
        <p:spPr bwMode="auto">
          <a:xfrm>
            <a:off x="6577013" y="4416425"/>
            <a:ext cx="938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9" name="AutoShape 26"/>
          <p:cNvSpPr>
            <a:spLocks noChangeArrowheads="1"/>
          </p:cNvSpPr>
          <p:nvPr/>
        </p:nvSpPr>
        <p:spPr bwMode="auto">
          <a:xfrm flipV="1">
            <a:off x="5908675" y="3905250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0" name="AutoShape 27"/>
          <p:cNvSpPr>
            <a:spLocks noChangeArrowheads="1"/>
          </p:cNvSpPr>
          <p:nvPr/>
        </p:nvSpPr>
        <p:spPr bwMode="auto">
          <a:xfrm>
            <a:off x="284163" y="1255713"/>
            <a:ext cx="279400" cy="312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1" name="AutoShape 28"/>
          <p:cNvSpPr>
            <a:spLocks noChangeArrowheads="1"/>
          </p:cNvSpPr>
          <p:nvPr/>
        </p:nvSpPr>
        <p:spPr bwMode="auto">
          <a:xfrm flipV="1">
            <a:off x="280988" y="1797050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655638" y="128905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Up MEP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633413" y="1811338"/>
            <a:ext cx="944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Down MEP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4" name="Text Box 31"/>
          <p:cNvSpPr txBox="1">
            <a:spLocks noChangeArrowheads="1"/>
          </p:cNvSpPr>
          <p:nvPr/>
        </p:nvSpPr>
        <p:spPr bwMode="auto">
          <a:xfrm>
            <a:off x="3924300" y="10874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MAC Relay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5" name="Line 160"/>
          <p:cNvSpPr>
            <a:spLocks noChangeShapeType="1"/>
          </p:cNvSpPr>
          <p:nvPr/>
        </p:nvSpPr>
        <p:spPr bwMode="auto">
          <a:xfrm flipV="1">
            <a:off x="2382838" y="1797050"/>
            <a:ext cx="1466850" cy="162401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6" name="Line 160"/>
          <p:cNvSpPr>
            <a:spLocks noChangeShapeType="1"/>
          </p:cNvSpPr>
          <p:nvPr/>
        </p:nvSpPr>
        <p:spPr bwMode="auto">
          <a:xfrm rot="10800000" flipV="1">
            <a:off x="2535238" y="1947863"/>
            <a:ext cx="1314450" cy="147320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7" name="Line 160"/>
          <p:cNvSpPr>
            <a:spLocks noChangeShapeType="1"/>
          </p:cNvSpPr>
          <p:nvPr/>
        </p:nvSpPr>
        <p:spPr bwMode="auto">
          <a:xfrm rot="5400000" flipV="1">
            <a:off x="4860131" y="2093119"/>
            <a:ext cx="1544638" cy="11112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8" name="Line 160"/>
          <p:cNvSpPr>
            <a:spLocks noChangeShapeType="1"/>
          </p:cNvSpPr>
          <p:nvPr/>
        </p:nvSpPr>
        <p:spPr bwMode="auto">
          <a:xfrm rot="16200000" flipV="1">
            <a:off x="4833144" y="2150269"/>
            <a:ext cx="1387475" cy="99536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9" name="AutoShape 27"/>
          <p:cNvSpPr>
            <a:spLocks noChangeArrowheads="1"/>
          </p:cNvSpPr>
          <p:nvPr/>
        </p:nvSpPr>
        <p:spPr bwMode="auto">
          <a:xfrm>
            <a:off x="2711450" y="2784475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70" name="TextBox 2"/>
          <p:cNvSpPr txBox="1">
            <a:spLocks noChangeArrowheads="1"/>
          </p:cNvSpPr>
          <p:nvPr/>
        </p:nvSpPr>
        <p:spPr bwMode="auto">
          <a:xfrm rot="-2719422">
            <a:off x="-124618" y="2778919"/>
            <a:ext cx="2311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See IEEE 802.1Q-2011</a:t>
            </a:r>
          </a:p>
          <a:p>
            <a:r>
              <a:rPr lang="en-US" dirty="0">
                <a:latin typeface="Calibri" pitchFamily="34" charset="0"/>
              </a:rPr>
              <a:t>Figure 22-4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295400"/>
            <a:ext cx="3276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End Point (MEP)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389188"/>
            <a:ext cx="8153400" cy="32908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MEG End Point – MEP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SOAM points associated with a single MEG level (and a single Maintenance Domain)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Can generate and respond to SOAM protocols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Up MEPs are oriented toward the MAC Relay (non-filled triangle)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Down MEPs are oriented toward the network (filled triangle)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7150" y="1577975"/>
            <a:ext cx="29321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795713" y="1449388"/>
            <a:ext cx="198437" cy="21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3577906" y="1793875"/>
            <a:ext cx="637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MEG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3825875" y="1509713"/>
            <a:ext cx="138113" cy="136525"/>
          </a:xfrm>
          <a:prstGeom prst="triangle">
            <a:avLst/>
          </a:prstGeom>
          <a:solidFill>
            <a:schemeClr val="bg1"/>
          </a:solidFill>
          <a:ln>
            <a:solidFill>
              <a:srgbClr val="09E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4000" dirty="0" smtClean="0"/>
              <a:t>Outline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Approved MEF Specifications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This Presentation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About this Specification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Overview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Maintenance Entities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PM Solutions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PM Considerations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Summary  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End Point (MEP) Orientation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3948113"/>
            <a:ext cx="8153400" cy="23764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 smtClean="0"/>
              <a:t>Down MEP - is a MEP residing in a Bridge that receives SOAM PDUs from, and transmits them towards, the direction of the LAN. Note that in the MEF service model, the LAN is a transmission facility in the egress direction, rather than towards the Bridge Relay Entity. 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Up MEP - is a MEP residing in a Bridge that transmits SOAM PDUs towards, and receives them from, the direction of the Bridge Relay Entity . Note that in the MEF service model, the Bridge Relay Entity itself is out of scope.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A given MEG can be terminated by either Up or Down MEPs.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Up MEPs are the most commonly used MEP and are recommended for the following MEG levels: EVC, Service Provider, Operator and optionally the Subscriber.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922338"/>
            <a:ext cx="3495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 flipV="1">
            <a:off x="3778250" y="2122488"/>
            <a:ext cx="138113" cy="138112"/>
          </a:xfrm>
          <a:prstGeom prst="triangle">
            <a:avLst/>
          </a:prstGeom>
          <a:solidFill>
            <a:schemeClr val="bg1"/>
          </a:solidFill>
          <a:ln>
            <a:solidFill>
              <a:srgbClr val="09E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1295400"/>
            <a:ext cx="3276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Intermediate Point (MIP)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389188"/>
            <a:ext cx="8153400" cy="32908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MEG Intermediate Point – MIP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SOAM points associated with a single MEG level (and a single Maintenance Domain)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Can respond to SOAM protocols, but cannot generate requests 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Defined to be located at External Interfaces such as ENNIs (or UNIs).  In practice can also be used in additional internal operator locations where monitoring is desired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7150" y="1577975"/>
            <a:ext cx="29321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795713" y="1449388"/>
            <a:ext cx="19843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3621088" y="1793875"/>
            <a:ext cx="550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Sessions</a:t>
            </a:r>
          </a:p>
        </p:txBody>
      </p:sp>
      <p:sp>
        <p:nvSpPr>
          <p:cNvPr id="4710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 Components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9812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SOAM PM IA Focused on the Network Element Layer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A PM Solution is made up of one or more PM Functions</a:t>
            </a: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6575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There are three PM Solutions defined, each with different characteristics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A PM Solution uses PM Functions which use the PM tools defined in ITU-T Y.1731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6375" y="2819400"/>
          <a:ext cx="8686800" cy="205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25"/>
                <a:gridCol w="1600200"/>
                <a:gridCol w="2514600"/>
                <a:gridCol w="2209800"/>
                <a:gridCol w="1273175"/>
              </a:tblGrid>
              <a:tr h="4789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Solution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MEG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Type(s)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Measurement Technique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for Loss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PM Function(s)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Mandatory or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 Optional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5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 multipoint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Synthetic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Testing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Delay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Synthetic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Mandatory</a:t>
                      </a:r>
                    </a:p>
                  </a:txBody>
                  <a:tcPr marL="68580" marR="68580" marT="0" marB="0"/>
                </a:tc>
              </a:tr>
              <a:tr h="515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 multipoint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Dual-Ended Delay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</a:p>
                  </a:txBody>
                  <a:tcPr marL="68580" marR="68580" marT="0" marB="0"/>
                </a:tc>
              </a:tr>
              <a:tr h="5484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Counting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Service Frames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Service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957763"/>
          <a:ext cx="8686799" cy="151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733800"/>
                <a:gridCol w="2895599"/>
              </a:tblGrid>
              <a:tr h="276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PM Function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ITU-T PM Tool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ITU-T PDU(s)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Delay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Two-way ETH-DM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DMM/DMR</a:t>
                      </a:r>
                    </a:p>
                  </a:txBody>
                  <a:tcPr marL="68580" marR="68580" marT="0" marB="0"/>
                </a:tc>
              </a:tr>
              <a:tr h="276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Dual-Ended Delay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One-way ETH-DM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1DM</a:t>
                      </a:r>
                    </a:p>
                  </a:txBody>
                  <a:tcPr marL="68580" marR="68580" marT="0" marB="0"/>
                </a:tc>
              </a:tr>
              <a:tr h="276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Service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Single-Ended ETH-LM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LMM/LMR</a:t>
                      </a:r>
                    </a:p>
                  </a:txBody>
                  <a:tcPr marL="68580" marR="68580" marT="0" marB="0"/>
                </a:tc>
              </a:tr>
              <a:tr h="414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Synthetic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Single-Ended ETH-SLM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SLM/SLR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Single-Ended Functions</a:t>
            </a:r>
          </a:p>
        </p:txBody>
      </p:sp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420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Dual-Ended Functions</a:t>
            </a:r>
          </a:p>
        </p:txBody>
      </p:sp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PM-1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Point-to-Point or Multipoint Delay and Synthetic Loss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functions send messages from a Controller MEP to a Responder MEP which responds back to the Controller MEP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Mean 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Delay </a:t>
            </a:r>
            <a:r>
              <a:rPr lang="en-US" dirty="0" smtClean="0"/>
              <a:t>Range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Inter-Frame </a:t>
            </a:r>
            <a:r>
              <a:rPr lang="en-US" dirty="0"/>
              <a:t>Delay </a:t>
            </a:r>
            <a:r>
              <a:rPr lang="en-US" dirty="0" smtClean="0"/>
              <a:t>Variation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Loss </a:t>
            </a:r>
            <a:r>
              <a:rPr lang="en-US" dirty="0" smtClean="0"/>
              <a:t>Ratio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Availability </a:t>
            </a:r>
            <a:r>
              <a:rPr lang="en-US" dirty="0"/>
              <a:t>for </a:t>
            </a:r>
            <a:r>
              <a:rPr lang="en-US" dirty="0" smtClean="0"/>
              <a:t>an </a:t>
            </a:r>
            <a:r>
              <a:rPr lang="en-US" dirty="0"/>
              <a:t>EVC or </a:t>
            </a:r>
            <a:r>
              <a:rPr lang="en-US" dirty="0" smtClean="0"/>
              <a:t>OVC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Resiliency-related </a:t>
            </a:r>
            <a:r>
              <a:rPr lang="en-US" dirty="0"/>
              <a:t>metrics for EVC or </a:t>
            </a:r>
            <a:r>
              <a:rPr lang="en-US" dirty="0" smtClean="0"/>
              <a:t>OVC</a:t>
            </a:r>
          </a:p>
          <a:p>
            <a:pPr lvl="1" fontAlgn="auto"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PM-2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Dual-Ended Point-to-Point or Multipoint Delay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Dual-Ended functions send measurements from a Controller MEP to a Sink MEP where the calculations are made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Mean 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Delay </a:t>
            </a:r>
            <a:r>
              <a:rPr lang="en-US" dirty="0" smtClean="0"/>
              <a:t>Range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Inter-Frame </a:t>
            </a:r>
            <a:r>
              <a:rPr lang="en-US" dirty="0"/>
              <a:t>Delay </a:t>
            </a:r>
            <a:r>
              <a:rPr lang="en-US" dirty="0" smtClean="0"/>
              <a:t>Variation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PM-3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Service Loss Measurement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This solution uses the service traffic instead of synthetic traffic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Frame Loss Ratio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PM-1 Example</a:t>
            </a:r>
          </a:p>
        </p:txBody>
      </p:sp>
      <p:sp>
        <p:nvSpPr>
          <p:cNvPr id="55298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684890"/>
              </p:ext>
            </p:extLst>
          </p:nvPr>
        </p:nvGraphicFramePr>
        <p:xfrm>
          <a:off x="170090" y="928688"/>
          <a:ext cx="8670329" cy="4633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2005"/>
                <a:gridCol w="7228324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and Framework for Ethernet Service Protection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Emulation Service Definitions, Framework and Requirements in Metro Ethernet Networks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1: Generic Framework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6.1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Services Definitions Phase 2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7.1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EMS-NMS Information Model</a:t>
                      </a:r>
                      <a:r>
                        <a:rPr lang="en-US" sz="1400" baseline="0" dirty="0" smtClean="0"/>
                        <a:t>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Implementation Agreement for the Emulation of PDH Circuits over Metro Ethernet Networks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Services at the UNI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Services Attributes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Requirements and Framework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2: Ethernet Services Layer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1 Implementation Agreement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Traffic Management Phase 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Management of Metro Ethernet Phase 1 Network Elements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Ethernet Local Management Interface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  <a:r>
              <a:rPr lang="en-US" sz="3600" dirty="0" smtClean="0"/>
              <a:t>*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7140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8263" y="885825"/>
            <a:ext cx="8999537" cy="2466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3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Single-Ended Synthetic Loss Measurement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57200" y="3429000"/>
            <a:ext cx="8153400" cy="27432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SLM Message created at the Controller MEP (at MEP-A)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TestID is in the PDU to differentiate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Source MEP ID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Value of local counter (at MEP-A) containing the number of SLM messages sent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SLR Message is created at the Responder MEP (at MEP-B)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Received counts are copied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Local counter of received SLM messages are sent back to the Controller MEP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Frame Loss is calculated at the Controller MEP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084638" y="1754188"/>
            <a:ext cx="1905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5" descr="clou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73163"/>
            <a:ext cx="2133600" cy="1092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/>
        </p:spPr>
      </p:pic>
      <p:pic>
        <p:nvPicPr>
          <p:cNvPr id="1028" name="Picture 29" descr="clou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3" y="1157288"/>
            <a:ext cx="2209800" cy="1092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/>
        </p:spPr>
      </p:pic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7008813" y="1743075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28" name="Picture 9" descr="Small Enterpri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081088"/>
            <a:ext cx="565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Line 28"/>
          <p:cNvSpPr>
            <a:spLocks noChangeShapeType="1"/>
          </p:cNvSpPr>
          <p:nvPr/>
        </p:nvSpPr>
        <p:spPr bwMode="auto">
          <a:xfrm>
            <a:off x="7820025" y="1757363"/>
            <a:ext cx="1066800" cy="635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0" name="Picture 32" descr="Medium Enterpri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247775"/>
            <a:ext cx="762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Oval 19"/>
          <p:cNvSpPr>
            <a:spLocks noChangeAspect="1" noChangeArrowheads="1"/>
          </p:cNvSpPr>
          <p:nvPr/>
        </p:nvSpPr>
        <p:spPr bwMode="auto">
          <a:xfrm>
            <a:off x="4391025" y="16144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4156075" y="1190625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ENNI</a:t>
            </a:r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7548563" y="17589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UNI</a:t>
            </a: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1060450" y="177641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UNI</a:t>
            </a:r>
          </a:p>
        </p:txBody>
      </p:sp>
      <p:sp>
        <p:nvSpPr>
          <p:cNvPr id="56335" name="Line 6"/>
          <p:cNvSpPr>
            <a:spLocks noChangeShapeType="1"/>
          </p:cNvSpPr>
          <p:nvPr/>
        </p:nvSpPr>
        <p:spPr bwMode="auto">
          <a:xfrm>
            <a:off x="1446213" y="1744663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6" name="Picture 18" descr="MEFstyleN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6150" y="1552575"/>
            <a:ext cx="5095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Oval 31"/>
          <p:cNvSpPr>
            <a:spLocks noChangeAspect="1" noChangeArrowheads="1"/>
          </p:cNvSpPr>
          <p:nvPr/>
        </p:nvSpPr>
        <p:spPr bwMode="auto">
          <a:xfrm>
            <a:off x="7766050" y="1679575"/>
            <a:ext cx="139700" cy="139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38" name="Line 6"/>
          <p:cNvSpPr>
            <a:spLocks noChangeShapeType="1"/>
          </p:cNvSpPr>
          <p:nvPr/>
        </p:nvSpPr>
        <p:spPr bwMode="auto">
          <a:xfrm>
            <a:off x="806450" y="1744663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9" name="Picture 56" descr="MEFstyleN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1516063"/>
            <a:ext cx="5334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Oval 31"/>
          <p:cNvSpPr>
            <a:spLocks noChangeAspect="1" noChangeArrowheads="1"/>
          </p:cNvSpPr>
          <p:nvPr/>
        </p:nvSpPr>
        <p:spPr bwMode="auto">
          <a:xfrm>
            <a:off x="1177925" y="1668463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41" name="Text Box 16"/>
          <p:cNvSpPr txBox="1">
            <a:spLocks noChangeArrowheads="1"/>
          </p:cNvSpPr>
          <p:nvPr/>
        </p:nvSpPr>
        <p:spPr bwMode="auto">
          <a:xfrm>
            <a:off x="1171575" y="1211263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NID-A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7229475" y="12398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NID-B</a:t>
            </a:r>
          </a:p>
        </p:txBody>
      </p:sp>
      <p:sp>
        <p:nvSpPr>
          <p:cNvPr id="56343" name="AutoShape 76"/>
          <p:cNvSpPr>
            <a:spLocks noChangeArrowheads="1"/>
          </p:cNvSpPr>
          <p:nvPr/>
        </p:nvSpPr>
        <p:spPr bwMode="auto">
          <a:xfrm>
            <a:off x="1450975" y="2593975"/>
            <a:ext cx="249238" cy="176213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44" name="AutoShape 76"/>
          <p:cNvSpPr>
            <a:spLocks noChangeArrowheads="1"/>
          </p:cNvSpPr>
          <p:nvPr/>
        </p:nvSpPr>
        <p:spPr bwMode="auto">
          <a:xfrm>
            <a:off x="7626350" y="2593975"/>
            <a:ext cx="249238" cy="176213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56345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78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6" name="Picture 10" descr="Route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3850" y="1563688"/>
            <a:ext cx="496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7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4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8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34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9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0" name="Picture 10" descr="Router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" y="1563688"/>
            <a:ext cx="496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1" name="Rectangle 12"/>
          <p:cNvSpPr>
            <a:spLocks noChangeArrowheads="1"/>
          </p:cNvSpPr>
          <p:nvPr/>
        </p:nvSpPr>
        <p:spPr bwMode="auto">
          <a:xfrm>
            <a:off x="5335588" y="1384300"/>
            <a:ext cx="123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4A4A4A"/>
                </a:solidFill>
                <a:latin typeface="Calibri" pitchFamily="34" charset="0"/>
              </a:rPr>
              <a:t>Operator 2</a:t>
            </a:r>
          </a:p>
          <a:p>
            <a:pPr algn="ctr"/>
            <a:r>
              <a:rPr lang="en-US" sz="1200" dirty="0">
                <a:solidFill>
                  <a:srgbClr val="4A4A4A"/>
                </a:solidFill>
                <a:latin typeface="Calibri" pitchFamily="34" charset="0"/>
              </a:rPr>
              <a:t>(OOF operator)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2" name="Rectangle 12"/>
          <p:cNvSpPr>
            <a:spLocks noChangeArrowheads="1"/>
          </p:cNvSpPr>
          <p:nvPr/>
        </p:nvSpPr>
        <p:spPr bwMode="auto">
          <a:xfrm>
            <a:off x="2246313" y="1393825"/>
            <a:ext cx="141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4A4A4A"/>
                </a:solidFill>
                <a:latin typeface="Calibri" pitchFamily="34" charset="0"/>
              </a:rPr>
              <a:t>Operator 1</a:t>
            </a:r>
          </a:p>
          <a:p>
            <a:pPr algn="ctr"/>
            <a:r>
              <a:rPr lang="en-US" sz="1200" dirty="0">
                <a:solidFill>
                  <a:srgbClr val="4A4A4A"/>
                </a:solidFill>
                <a:latin typeface="Calibri" pitchFamily="34" charset="0"/>
              </a:rPr>
              <a:t>(Service Provider)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3" name="Rectangle 60"/>
          <p:cNvSpPr>
            <a:spLocks noChangeArrowheads="1"/>
          </p:cNvSpPr>
          <p:nvPr/>
        </p:nvSpPr>
        <p:spPr bwMode="auto">
          <a:xfrm>
            <a:off x="1017588" y="2312988"/>
            <a:ext cx="1233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SLM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4" name="Rectangle 60"/>
          <p:cNvSpPr>
            <a:spLocks noChangeArrowheads="1"/>
          </p:cNvSpPr>
          <p:nvPr/>
        </p:nvSpPr>
        <p:spPr bwMode="auto">
          <a:xfrm>
            <a:off x="6975475" y="2981325"/>
            <a:ext cx="1131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sym typeface="Wingdings" pitchFamily="2" charset="2"/>
              </a:rPr>
              <a:t></a:t>
            </a:r>
            <a:r>
              <a:rPr lang="en-US" dirty="0">
                <a:latin typeface="Calibri" pitchFamily="34" charset="0"/>
              </a:rPr>
              <a:t>SLR</a:t>
            </a:r>
          </a:p>
        </p:txBody>
      </p:sp>
      <p:sp>
        <p:nvSpPr>
          <p:cNvPr id="56355" name="Rectangle 60"/>
          <p:cNvSpPr>
            <a:spLocks noChangeArrowheads="1"/>
          </p:cNvSpPr>
          <p:nvPr/>
        </p:nvSpPr>
        <p:spPr bwMode="auto">
          <a:xfrm>
            <a:off x="1100138" y="2811463"/>
            <a:ext cx="1060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MEP-A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6" name="Rectangle 60"/>
          <p:cNvSpPr>
            <a:spLocks noChangeArrowheads="1"/>
          </p:cNvSpPr>
          <p:nvPr/>
        </p:nvSpPr>
        <p:spPr bwMode="auto">
          <a:xfrm>
            <a:off x="7248525" y="2809875"/>
            <a:ext cx="10604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MEP-B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2" name="Curved Left Arrow 51"/>
          <p:cNvSpPr/>
          <p:nvPr/>
        </p:nvSpPr>
        <p:spPr>
          <a:xfrm>
            <a:off x="8016875" y="2432050"/>
            <a:ext cx="250825" cy="6381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358" name="Rectangle 60"/>
          <p:cNvSpPr>
            <a:spLocks noChangeArrowheads="1"/>
          </p:cNvSpPr>
          <p:nvPr/>
        </p:nvSpPr>
        <p:spPr bwMode="auto">
          <a:xfrm>
            <a:off x="7138988" y="2312988"/>
            <a:ext cx="1233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SLM</a:t>
            </a:r>
          </a:p>
        </p:txBody>
      </p:sp>
      <p:sp>
        <p:nvSpPr>
          <p:cNvPr id="56359" name="Rectangle 60"/>
          <p:cNvSpPr>
            <a:spLocks noChangeArrowheads="1"/>
          </p:cNvSpPr>
          <p:nvPr/>
        </p:nvSpPr>
        <p:spPr bwMode="auto">
          <a:xfrm>
            <a:off x="1536700" y="2981325"/>
            <a:ext cx="1133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sym typeface="Wingdings" pitchFamily="2" charset="2"/>
              </a:rPr>
              <a:t></a:t>
            </a:r>
            <a:r>
              <a:rPr lang="en-US" dirty="0">
                <a:latin typeface="Calibri" pitchFamily="34" charset="0"/>
              </a:rPr>
              <a:t>SLR</a:t>
            </a:r>
          </a:p>
        </p:txBody>
      </p:sp>
      <p:cxnSp>
        <p:nvCxnSpPr>
          <p:cNvPr id="24" name="Straight Arrow Connector 23"/>
          <p:cNvCxnSpPr>
            <a:stCxn id="56343" idx="0"/>
            <a:endCxn id="56344" idx="0"/>
          </p:cNvCxnSpPr>
          <p:nvPr/>
        </p:nvCxnSpPr>
        <p:spPr>
          <a:xfrm>
            <a:off x="1576388" y="2593975"/>
            <a:ext cx="61753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6344" idx="2"/>
            <a:endCxn id="56343" idx="2"/>
          </p:cNvCxnSpPr>
          <p:nvPr/>
        </p:nvCxnSpPr>
        <p:spPr>
          <a:xfrm flipH="1">
            <a:off x="1576388" y="2770188"/>
            <a:ext cx="61753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5734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fontAlgn="auto">
              <a:spcAft>
                <a:spcPts val="0"/>
              </a:spcAft>
              <a:defRPr/>
            </a:pPr>
            <a:r>
              <a:rPr lang="en-US" dirty="0" smtClean="0"/>
              <a:t>	Related Specifications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8077200" cy="52197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35 section 6 lists a full list of related MEF specifications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30 SOAM FM 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31 SOAM FM MIB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36 SOAM PM MIB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ITU-T Y.1731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17 SOAM requirements and frameworks phase 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12.1 Carrier Ethernet Network Architecture Part 2 – ETH Service Layer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Final Word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081088"/>
            <a:ext cx="8153400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Service OAM </a:t>
            </a:r>
            <a:r>
              <a:rPr lang="en-US" sz="2400" dirty="0" smtClean="0"/>
              <a:t> 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In the context of MEF 35, mechanisms are defined that support </a:t>
            </a:r>
            <a:r>
              <a:rPr lang="en-US" u="sng" dirty="0" smtClean="0"/>
              <a:t>service-level</a:t>
            </a:r>
            <a:r>
              <a:rPr lang="en-US" dirty="0" smtClean="0"/>
              <a:t> OAM in MENs. 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Next Actions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the MEF 35 specification 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the MEF 30 specification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IEEE 802.1Q-2011 clauses 18, 19, 29, 21, and 22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ITU-T Y.1731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Review of  MEF 17, MEF 10 and MEF 15 may also be helpful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Understand the principal service OAM components and capabilities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Review also MEF 36, MEF 31 and MEF 12.1 specification 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 Full Details …</a:t>
            </a:r>
          </a:p>
        </p:txBody>
      </p:sp>
      <p:sp>
        <p:nvSpPr>
          <p:cNvPr id="17411" name="Text Box 61"/>
          <p:cNvSpPr txBox="1">
            <a:spLocks noChangeArrowheads="1"/>
          </p:cNvSpPr>
          <p:nvPr/>
        </p:nvSpPr>
        <p:spPr bwMode="auto">
          <a:xfrm>
            <a:off x="609600" y="1510605"/>
            <a:ext cx="38706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Please visit </a:t>
            </a:r>
            <a:r>
              <a:rPr lang="en-US" b="1" dirty="0" smtClean="0">
                <a:hlinkClick r:id="rId3"/>
              </a:rPr>
              <a:t>www.metroethernetforum.org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1600" b="1" dirty="0" smtClean="0"/>
              <a:t>Select Information Center on Left Navigation to </a:t>
            </a:r>
            <a:r>
              <a:rPr lang="en-US" sz="1600" b="1" dirty="0"/>
              <a:t>access the full </a:t>
            </a:r>
            <a:r>
              <a:rPr lang="en-US" sz="1600" b="1" dirty="0" smtClean="0"/>
              <a:t>specification and extracted MIB files</a:t>
            </a:r>
            <a:endParaRPr lang="en-US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4799685" y="1531625"/>
            <a:ext cx="3870644" cy="2578537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44"/>
          <p:cNvGrpSpPr/>
          <p:nvPr/>
        </p:nvGrpSpPr>
        <p:grpSpPr>
          <a:xfrm>
            <a:off x="5027370" y="2290575"/>
            <a:ext cx="3326779" cy="1667797"/>
            <a:chOff x="2097459" y="4215922"/>
            <a:chExt cx="3930828" cy="1970622"/>
          </a:xfrm>
        </p:grpSpPr>
        <p:pic>
          <p:nvPicPr>
            <p:cNvPr id="72" name="Picture 12" descr="st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4263845"/>
              <a:ext cx="533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" descr="Large Enterpri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459" y="4393036"/>
              <a:ext cx="577166" cy="8652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730" y="4263845"/>
              <a:ext cx="2968479" cy="169570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V="1">
              <a:off x="3208525" y="4728858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6" name="Picture 21" descr="Medium Enterpri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515" y="5326375"/>
              <a:ext cx="671772" cy="62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3208525" y="5262258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8" name="Picture 23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5554060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3619500" y="5098690"/>
              <a:ext cx="18288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000" dirty="0">
                  <a:latin typeface="+mn-lt"/>
                </a:rPr>
                <a:t>Carrier Ethernet Network</a:t>
              </a:r>
            </a:p>
          </p:txBody>
        </p:sp>
        <p:pic>
          <p:nvPicPr>
            <p:cNvPr id="80" name="Picture 25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85" y="4945676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9" descr="Remote DSL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610" y="4567425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2" descr="Router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725" y="5401602"/>
              <a:ext cx="615065" cy="39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4866982" y="4215922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5137400" y="6009430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2405180" y="5297228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5372595" y="587931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5426840" y="486927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205890" y="5326375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3281785" y="464118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3434185" y="471921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" name="Picture 90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4522" y="4469496"/>
              <a:ext cx="632458" cy="455370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" name="Picture 91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6415" y="5058352"/>
              <a:ext cx="601286" cy="432927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" name="Picture 92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0288" y="4903617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72645" y="4429891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1965" y="5388359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6" name="TextBox 95"/>
          <p:cNvSpPr txBox="1"/>
          <p:nvPr/>
        </p:nvSpPr>
        <p:spPr>
          <a:xfrm>
            <a:off x="5103265" y="1986995"/>
            <a:ext cx="14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EVPL Services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5470139" y="2668157"/>
            <a:ext cx="299793" cy="149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25460" y="2973630"/>
            <a:ext cx="3870644" cy="2656325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13757" y="3429000"/>
            <a:ext cx="144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EVP-LAN Service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3" name="Group 99"/>
          <p:cNvGrpSpPr/>
          <p:nvPr/>
        </p:nvGrpSpPr>
        <p:grpSpPr>
          <a:xfrm>
            <a:off x="925214" y="3429000"/>
            <a:ext cx="3494995" cy="2200955"/>
            <a:chOff x="5255055" y="3808475"/>
            <a:chExt cx="3022607" cy="1903471"/>
          </a:xfrm>
        </p:grpSpPr>
        <p:pic>
          <p:nvPicPr>
            <p:cNvPr id="101" name="Picture 3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480" y="3808475"/>
              <a:ext cx="400801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6" descr="ServiceProvider Central Offic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112055"/>
              <a:ext cx="596505" cy="35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377" y="4266970"/>
              <a:ext cx="2446987" cy="13028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Line 11"/>
            <p:cNvSpPr>
              <a:spLocks noChangeShapeType="1"/>
            </p:cNvSpPr>
            <p:nvPr/>
          </p:nvSpPr>
          <p:spPr bwMode="auto">
            <a:xfrm flipV="1">
              <a:off x="6143947" y="4893625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 flipH="1" flipV="1">
              <a:off x="6545270" y="4643319"/>
              <a:ext cx="250098" cy="232229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6" name="Picture 26" descr="Medium Enterpris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85" y="5326375"/>
              <a:ext cx="442177" cy="38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361" y="5346306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V="1">
              <a:off x="6505465" y="4891359"/>
              <a:ext cx="1247100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9" name="Picture 29" descr="Remote DSLA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263845"/>
              <a:ext cx="396573" cy="2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" descr="Large Enterpris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055" y="4871005"/>
              <a:ext cx="433084" cy="6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Line 11"/>
            <p:cNvSpPr>
              <a:spLocks noChangeShapeType="1"/>
            </p:cNvSpPr>
            <p:nvPr/>
          </p:nvSpPr>
          <p:spPr bwMode="auto">
            <a:xfrm flipH="1" flipV="1">
              <a:off x="7097567" y="4896298"/>
              <a:ext cx="120649" cy="224916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 flipH="1">
              <a:off x="7520314" y="4585931"/>
              <a:ext cx="113358" cy="293311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3" name="Picture 20" descr="Router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690" y="4491530"/>
              <a:ext cx="414849" cy="2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4" descr="Large Enterpris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038" y="4136660"/>
              <a:ext cx="292471" cy="40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31" y="4366646"/>
              <a:ext cx="340645" cy="20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6617614" y="4112967"/>
              <a:ext cx="951082" cy="23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+mn-lt"/>
                </a:rPr>
                <a:t>ISP POP</a:t>
              </a:r>
            </a:p>
          </p:txBody>
        </p:sp>
        <p:sp>
          <p:nvSpPr>
            <p:cNvPr id="117" name="Text Box 39"/>
            <p:cNvSpPr txBox="1">
              <a:spLocks noChangeArrowheads="1"/>
            </p:cNvSpPr>
            <p:nvPr/>
          </p:nvSpPr>
          <p:spPr bwMode="auto">
            <a:xfrm>
              <a:off x="6671163" y="3884370"/>
              <a:ext cx="784847" cy="22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100" dirty="0">
                  <a:latin typeface="+mn-lt"/>
                </a:rPr>
                <a:t>Internet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7489449" y="4949646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5752950" y="5505008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pic>
          <p:nvPicPr>
            <p:cNvPr id="120" name="Picture 13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951" y="5113817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5652185" y="4989940"/>
              <a:ext cx="226188" cy="104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pic>
          <p:nvPicPr>
            <p:cNvPr id="122" name="Picture 121" descr="uni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6318567" y="4251880"/>
              <a:ext cx="45605" cy="5029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V="1">
              <a:off x="6253159" y="4893626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4" name="Picture 12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3679" y="5059580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3581" y="5094992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8110" y="5022795"/>
              <a:ext cx="452376" cy="325711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7" name="Picture 20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165" y="4109796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7" descr="uni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6317" y="3998426"/>
            <a:ext cx="48400" cy="484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7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959" y="4897332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3674264" y="5414970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1" name="Rectangle 30"/>
          <p:cNvSpPr>
            <a:spLocks noChangeArrowheads="1"/>
          </p:cNvSpPr>
          <p:nvPr/>
        </p:nvSpPr>
        <p:spPr bwMode="auto">
          <a:xfrm>
            <a:off x="3977234" y="4263845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3762554" y="3744975"/>
            <a:ext cx="351557" cy="175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2067464" y="5372681"/>
            <a:ext cx="1547769" cy="1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dirty="0">
                <a:latin typeface="+mn-lt"/>
              </a:rPr>
              <a:t>Carrier Ethernet Network</a:t>
            </a:r>
          </a:p>
        </p:txBody>
      </p:sp>
      <p:sp>
        <p:nvSpPr>
          <p:cNvPr id="134" name="Text Box 27"/>
          <p:cNvSpPr txBox="1">
            <a:spLocks noChangeArrowheads="1"/>
          </p:cNvSpPr>
          <p:nvPr/>
        </p:nvSpPr>
        <p:spPr bwMode="auto">
          <a:xfrm>
            <a:off x="4723790" y="4567425"/>
            <a:ext cx="4098330" cy="17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EVC:	</a:t>
            </a:r>
            <a:r>
              <a:rPr lang="en-US" sz="1400" dirty="0" smtClean="0"/>
              <a:t>Ethernet Virtual Connection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UNI:	</a:t>
            </a:r>
            <a:r>
              <a:rPr lang="en-US" sz="1400" dirty="0" smtClean="0"/>
              <a:t>User </a:t>
            </a:r>
            <a:r>
              <a:rPr lang="en-US" sz="1400" dirty="0"/>
              <a:t>Network </a:t>
            </a:r>
            <a:r>
              <a:rPr lang="en-US" sz="1400" dirty="0" smtClean="0"/>
              <a:t>Interface. the physical demarcation point between the responsibility of the Service Provider and </a:t>
            </a:r>
            <a:br>
              <a:rPr lang="en-US" sz="1400" dirty="0" smtClean="0"/>
            </a:br>
            <a:r>
              <a:rPr lang="en-US" sz="1400" dirty="0" smtClean="0"/>
              <a:t>the responsibility of the End-User/Subscriber 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CE</a:t>
            </a:r>
            <a:r>
              <a:rPr lang="en-US" sz="1400" dirty="0" smtClean="0"/>
              <a:t>	Customer Equipment</a:t>
            </a:r>
            <a:endParaRPr lang="en-US" sz="1400" dirty="0"/>
          </a:p>
        </p:txBody>
      </p:sp>
      <p:sp>
        <p:nvSpPr>
          <p:cNvPr id="17414" name="Text Box 64"/>
          <p:cNvSpPr txBox="1">
            <a:spLocks noChangeArrowheads="1"/>
          </p:cNvSpPr>
          <p:nvPr/>
        </p:nvSpPr>
        <p:spPr bwMode="auto">
          <a:xfrm>
            <a:off x="1687990" y="3049525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/>
              <a:t>E-LAN Service type</a:t>
            </a:r>
          </a:p>
        </p:txBody>
      </p:sp>
      <p:sp>
        <p:nvSpPr>
          <p:cNvPr id="135" name="Text Box 64"/>
          <p:cNvSpPr txBox="1">
            <a:spLocks noChangeArrowheads="1"/>
          </p:cNvSpPr>
          <p:nvPr/>
        </p:nvSpPr>
        <p:spPr bwMode="auto">
          <a:xfrm>
            <a:off x="5710425" y="1607520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 smtClean="0"/>
              <a:t>E-Line </a:t>
            </a:r>
            <a:r>
              <a:rPr lang="en-US" sz="1400" b="1" dirty="0"/>
              <a:t>Service type</a:t>
            </a:r>
          </a:p>
        </p:txBody>
      </p:sp>
    </p:spTree>
    <p:extLst>
      <p:ext uri="{BB962C8B-B14F-4D97-AF65-F5344CB8AC3E}">
        <p14:creationId xmlns:p14="http://schemas.microsoft.com/office/powerpoint/2010/main" xmlns="" val="267904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Accelerating Worldwide Adoption of </a:t>
            </a:r>
            <a:br>
              <a:rPr lang="en-US" sz="2400" i="1" dirty="0" smtClean="0"/>
            </a:br>
            <a:r>
              <a:rPr lang="en-US" sz="2400" i="1" dirty="0" smtClean="0"/>
              <a:t>Carrier-class Ethernet Networks and Services</a:t>
            </a:r>
            <a:endParaRPr lang="en-US" sz="2400" i="1" dirty="0" smtClean="0">
              <a:solidFill>
                <a:srgbClr val="4D4D4D"/>
              </a:solidFill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066800" y="49371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www.MetroEthernetForum.org</a:t>
            </a:r>
          </a:p>
        </p:txBody>
      </p:sp>
      <p:pic>
        <p:nvPicPr>
          <p:cNvPr id="64515" name="Picture 21" descr="meflogo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1255713"/>
            <a:ext cx="2543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0090" y="838200"/>
          <a:ext cx="8803819" cy="4328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819"/>
                <a:gridCol w="7255000"/>
              </a:tblGrid>
              <a:tr h="1750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8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Framework and Requirements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Circuit Emulation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2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1: Link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Mobile Backhaul Implementation Agreement Phase 2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23.1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of Service Implementation Agreement Phase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2: E-LMI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3: Service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26.1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/>
                        <a:t>External Network Network Interface (ENNI) </a:t>
                      </a:r>
                      <a:r>
                        <a:rPr lang="en-US" sz="1400" kern="1200" dirty="0" smtClean="0"/>
                        <a:t>–</a:t>
                      </a:r>
                      <a:r>
                        <a:rPr lang="fr-FR" sz="1400" kern="1200" dirty="0" smtClean="0"/>
                        <a:t> Phase 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Abstract Test Suite For UNI Type 2 Part 5: Enhanced UNI </a:t>
                      </a:r>
                      <a:r>
                        <a:rPr lang="fr-FR" sz="1400" dirty="0" err="1" smtClean="0">
                          <a:effectLst/>
                        </a:rPr>
                        <a:t>Attributes</a:t>
                      </a:r>
                      <a:r>
                        <a:rPr lang="fr-FR" sz="1400" dirty="0" smtClean="0">
                          <a:effectLst/>
                        </a:rPr>
                        <a:t> &amp; Part 6: L2CP Handling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External Network </a:t>
                      </a:r>
                      <a:r>
                        <a:rPr lang="en-US" sz="1400" dirty="0" err="1" smtClean="0">
                          <a:effectLst/>
                        </a:rPr>
                        <a:t>Network</a:t>
                      </a:r>
                      <a:r>
                        <a:rPr lang="en-US" sz="1400" dirty="0" smtClean="0">
                          <a:effectLst/>
                        </a:rPr>
                        <a:t> Interface (ENNI) Support for UNI Tunnel Access and Virtual UNI</a:t>
                      </a:r>
                      <a:endParaRPr lang="en-US" sz="1400" b="0" dirty="0" smtClean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29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Ethernet Services Constructs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8136636"/>
              </p:ext>
            </p:extLst>
          </p:nvPr>
        </p:nvGraphicFramePr>
        <p:xfrm>
          <a:off x="151791" y="1025645"/>
          <a:ext cx="8822120" cy="35356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Service OAM Fault Management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MEF 31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Service OAM Fault Management Definition of Managed Objects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Service Protection Across External Interfaces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33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Access Services Definition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Access Services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Service OAM Performance Monitoring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0"/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SNMP MIB for Performance Monitoring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 for ENNI</a:t>
                      </a: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8442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1447800"/>
            <a:ext cx="815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MEF 35 Specification Overview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Standardized Services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905000"/>
            <a:ext cx="14478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Purpose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752600" y="1905000"/>
            <a:ext cx="67056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 Implementation Agreement (IA) which provides for Service Operations, Administration, and Maintenance (SOAM) that satisfies and extends the Performance Monitoring (PM) framework and requirements described in MEF 17.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24200"/>
            <a:ext cx="14478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Audience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52600" y="3124200"/>
            <a:ext cx="67056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All, since it provides the fundamentals required to deliver Carrier Ethernet services.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28800" y="1447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</a:rPr>
              <a:t>Service OAM Performance Monitoring Implementation Agreement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04800" y="1524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MEF 35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04800" y="1447800"/>
            <a:ext cx="81534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Overview of MEF 35</a:t>
            </a:r>
          </a:p>
        </p:txBody>
      </p:sp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About MEF 35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66800"/>
            <a:ext cx="81534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Purpose: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This presentation is an introduction to MEF 35 – Service OAM Performance Monitoring Implementation Agreement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Audience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Vendors building devices supporting OAM functions for Carrier Ethernet  Services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Service Providers delivering Carrier Ethernet Services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Other Documents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MEF 17 – Service OAM Framework and Requirements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MEF 30 – Service OAM Fault Management Implementation Agreement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9153525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Service OAM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MEF 17 provides the framework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Relevant for Subscribers (customers), Operators and Service Providers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Fault Management IA (MEF 30)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FM of MEF Services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Specifies profile of protocols defined in IEEE 802.1ag and ITU-T Y.1731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Provides basic SOAM architecture and requirements for each of the recommended MEGs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Performance Management IA (MEF 35)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PM of MEF Services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Specifies profile of protocols defined in ITU-T Y.1731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Related Work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MIBs (SNMP) for FM and PM covered in MEF 31 and MEF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 CE 2.0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1873</Words>
  <Application>Microsoft Office PowerPoint</Application>
  <PresentationFormat>On-screen Show (4:3)</PresentationFormat>
  <Paragraphs>430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MEF CE 2.0 layout</vt:lpstr>
      <vt:lpstr>Introducing the  Specifications of the MEF</vt:lpstr>
      <vt:lpstr>Outline</vt:lpstr>
      <vt:lpstr> Approved MEF Specifications*</vt:lpstr>
      <vt:lpstr> Approved MEF Specifications</vt:lpstr>
      <vt:lpstr> Approved MEF Specifications</vt:lpstr>
      <vt:lpstr>MEF 35 Specification Overview</vt:lpstr>
      <vt:lpstr>Overview of MEF 35</vt:lpstr>
      <vt:lpstr>About MEF 35</vt:lpstr>
      <vt:lpstr>Service OAM</vt:lpstr>
      <vt:lpstr>MEF Service Lifecycle and SOAM</vt:lpstr>
      <vt:lpstr>MEF 35 Specification Section Review</vt:lpstr>
      <vt:lpstr>Introducing MEF 35</vt:lpstr>
      <vt:lpstr>Performance Monitoring</vt:lpstr>
      <vt:lpstr>Hierarchical OAM Domains</vt:lpstr>
      <vt:lpstr> Terminology and Concepts</vt:lpstr>
      <vt:lpstr> Default MEG Level Usage</vt:lpstr>
      <vt:lpstr>Key Maintenance Entity Groups (MEGs)</vt:lpstr>
      <vt:lpstr>MEP Terminology</vt:lpstr>
      <vt:lpstr> MEG End Point (MEP)</vt:lpstr>
      <vt:lpstr> MEG End Point (MEP) Orientation</vt:lpstr>
      <vt:lpstr> MEG Intermediate Point (MIP)</vt:lpstr>
      <vt:lpstr>PM Sessions</vt:lpstr>
      <vt:lpstr>PM Solution Components</vt:lpstr>
      <vt:lpstr>PM Solutions</vt:lpstr>
      <vt:lpstr>Single-Ended Functions</vt:lpstr>
      <vt:lpstr>Dual-Ended Functions</vt:lpstr>
      <vt:lpstr>PM Solutions</vt:lpstr>
      <vt:lpstr>PM Solutions (continued)</vt:lpstr>
      <vt:lpstr>PM-1 Example</vt:lpstr>
      <vt:lpstr>Single-Ended Synthetic Loss Measurement</vt:lpstr>
      <vt:lpstr>Summary</vt:lpstr>
      <vt:lpstr> Related Specifications</vt:lpstr>
      <vt:lpstr> Final Word</vt:lpstr>
      <vt:lpstr>For Full Details …</vt:lpstr>
      <vt:lpstr>Accelerating Worldwide Adoption of  Carrier-class Ethernet Networks and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mark.fishburn</dc:creator>
  <cp:lastModifiedBy>mark.fishburn</cp:lastModifiedBy>
  <cp:revision>392</cp:revision>
  <dcterms:created xsi:type="dcterms:W3CDTF">2012-02-21T02:53:11Z</dcterms:created>
  <dcterms:modified xsi:type="dcterms:W3CDTF">2012-07-05T22:01:12Z</dcterms:modified>
</cp:coreProperties>
</file>